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58" r:id="rId6"/>
    <p:sldId id="266" r:id="rId7"/>
    <p:sldId id="261" r:id="rId8"/>
    <p:sldId id="259" r:id="rId9"/>
    <p:sldId id="262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511F3-6104-473E-BA2F-D5B61B74C5FD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A37A-526A-4BFD-A07D-3B52ABCAF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aur" pitchFamily="18" charset="0"/>
              </a:rPr>
              <a:t>Another Look at </a:t>
            </a:r>
            <a:r>
              <a:rPr lang="en-US" sz="3600" dirty="0" smtClean="0">
                <a:latin typeface="Centaur" pitchFamily="18" charset="0"/>
              </a:rPr>
              <a:t>“The </a:t>
            </a:r>
            <a:r>
              <a:rPr lang="en-US" sz="3600" dirty="0" smtClean="0">
                <a:latin typeface="Centaur" pitchFamily="18" charset="0"/>
              </a:rPr>
              <a:t>First </a:t>
            </a:r>
            <a:r>
              <a:rPr lang="en-US" sz="3600" dirty="0" smtClean="0">
                <a:latin typeface="Centaur" pitchFamily="18" charset="0"/>
              </a:rPr>
              <a:t>Amendment”</a:t>
            </a:r>
            <a:endParaRPr lang="en-US" sz="3600" dirty="0">
              <a:latin typeface="Centaur" pitchFamily="18" charset="0"/>
            </a:endParaRPr>
          </a:p>
        </p:txBody>
      </p:sp>
      <p:pic>
        <p:nvPicPr>
          <p:cNvPr id="4" name="Picture 3" descr="handelsman.jpg"/>
          <p:cNvPicPr>
            <a:picLocks noChangeAspect="1"/>
          </p:cNvPicPr>
          <p:nvPr/>
        </p:nvPicPr>
        <p:blipFill>
          <a:blip r:embed="rId2" cstate="print">
            <a:lum bright="3000" contrast="7000"/>
          </a:blip>
          <a:stretch>
            <a:fillRect/>
          </a:stretch>
        </p:blipFill>
        <p:spPr>
          <a:xfrm>
            <a:off x="1164167" y="1219200"/>
            <a:ext cx="6815666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Freedom of Assembly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Freedom </a:t>
            </a:r>
            <a:r>
              <a:rPr lang="en-US" sz="2800" dirty="0">
                <a:latin typeface="Centaur" pitchFamily="18" charset="0"/>
              </a:rPr>
              <a:t>of </a:t>
            </a:r>
            <a:r>
              <a:rPr lang="en-US" sz="2800" dirty="0" smtClean="0">
                <a:latin typeface="Centaur" pitchFamily="18" charset="0"/>
              </a:rPr>
              <a:t>association</a:t>
            </a:r>
          </a:p>
          <a:p>
            <a:r>
              <a:rPr lang="en-US" sz="2800" dirty="0">
                <a:latin typeface="Centaur" pitchFamily="18" charset="0"/>
              </a:rPr>
              <a:t>T</a:t>
            </a:r>
            <a:r>
              <a:rPr lang="en-US" sz="2800" dirty="0" smtClean="0">
                <a:latin typeface="Centaur" pitchFamily="18" charset="0"/>
              </a:rPr>
              <a:t>he Right </a:t>
            </a:r>
            <a:r>
              <a:rPr lang="en-US" sz="2800" dirty="0">
                <a:latin typeface="Centaur" pitchFamily="18" charset="0"/>
              </a:rPr>
              <a:t>to </a:t>
            </a:r>
            <a:r>
              <a:rPr lang="en-US" sz="2800" dirty="0" smtClean="0">
                <a:latin typeface="Centaur" pitchFamily="18" charset="0"/>
              </a:rPr>
              <a:t>“peaceably” come </a:t>
            </a:r>
            <a:r>
              <a:rPr lang="en-US" sz="2800" dirty="0">
                <a:latin typeface="Centaur" pitchFamily="18" charset="0"/>
              </a:rPr>
              <a:t>together and collectively express, promote, </a:t>
            </a:r>
            <a:r>
              <a:rPr lang="en-US" sz="2800" dirty="0" smtClean="0">
                <a:latin typeface="Centaur" pitchFamily="18" charset="0"/>
              </a:rPr>
              <a:t>pursue, or </a:t>
            </a:r>
            <a:r>
              <a:rPr lang="en-US" sz="2800" dirty="0">
                <a:latin typeface="Centaur" pitchFamily="18" charset="0"/>
              </a:rPr>
              <a:t>defend common </a:t>
            </a:r>
            <a:r>
              <a:rPr lang="en-US" sz="2800" dirty="0" smtClean="0">
                <a:latin typeface="Centaur" pitchFamily="18" charset="0"/>
              </a:rPr>
              <a:t>interests</a:t>
            </a:r>
          </a:p>
          <a:p>
            <a:r>
              <a:rPr lang="en-US" sz="2800" dirty="0" smtClean="0">
                <a:latin typeface="Centaur" pitchFamily="18" charset="0"/>
              </a:rPr>
              <a:t>Free speech zones</a:t>
            </a:r>
            <a:endParaRPr lang="en-US" sz="2800" dirty="0">
              <a:latin typeface="Centaur" pitchFamily="18" charset="0"/>
            </a:endParaRPr>
          </a:p>
        </p:txBody>
      </p:sp>
      <p:pic>
        <p:nvPicPr>
          <p:cNvPr id="4" name="Picture 3" descr="freespeech_fullsi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67" y="3352800"/>
            <a:ext cx="2582542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19511"/>
            <a:ext cx="4876800" cy="335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Right to Petition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A “petition” is a formal request</a:t>
            </a:r>
          </a:p>
          <a:p>
            <a:r>
              <a:rPr lang="en-US" sz="2800" dirty="0" smtClean="0">
                <a:latin typeface="Centaur" pitchFamily="18" charset="0"/>
              </a:rPr>
              <a:t>Fundamental in representative democracy</a:t>
            </a:r>
          </a:p>
          <a:p>
            <a:r>
              <a:rPr lang="en-US" sz="2800" dirty="0" smtClean="0">
                <a:latin typeface="Centaur" pitchFamily="18" charset="0"/>
              </a:rPr>
              <a:t>Protects our public participation in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389009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40" y="29718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Words of Wisdom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</a:t>
            </a:r>
            <a:r>
              <a:rPr lang="en-US" sz="1800" dirty="0">
                <a:latin typeface="Centaur" pitchFamily="18" charset="0"/>
              </a:rPr>
              <a:t>Think for yourselves and let others enjoy the privilege to do so, </a:t>
            </a:r>
            <a:r>
              <a:rPr lang="en-US" sz="1800" dirty="0" smtClean="0">
                <a:latin typeface="Centaur" pitchFamily="18" charset="0"/>
              </a:rPr>
              <a:t>too.”</a:t>
            </a:r>
          </a:p>
          <a:p>
            <a:pPr marL="0" indent="0">
              <a:buNone/>
            </a:pPr>
            <a:r>
              <a:rPr lang="en-US" sz="1800" dirty="0">
                <a:latin typeface="Centaur" pitchFamily="18" charset="0"/>
              </a:rPr>
              <a:t> </a:t>
            </a:r>
            <a:r>
              <a:rPr lang="en-US" sz="1800" dirty="0" smtClean="0">
                <a:latin typeface="Centaur" pitchFamily="18" charset="0"/>
              </a:rPr>
              <a:t>    – Voltaire, philosopher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“If the freedom of speech is taken away, then dumb and silent we may be led, like sheep to the slaughter.”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 George Washington, 1st president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“I am opposed to any form of tyranny over the mind of man.”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–Thomas Jefferson, 3rd president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“The dirtiest book of all is the expurgated book.”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 Walt Whitman, poet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“To suppress free speech is a double wrong. It violates the rights of the hearer as well as those of the speaker.”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 Frederick Douglass, social reformer</a:t>
            </a:r>
          </a:p>
        </p:txBody>
      </p:sp>
    </p:spTree>
    <p:extLst>
      <p:ext uri="{BB962C8B-B14F-4D97-AF65-F5344CB8AC3E}">
        <p14:creationId xmlns="" xmlns:p14="http://schemas.microsoft.com/office/powerpoint/2010/main" val="235928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Words of Wisdom [2]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“Nature knows no indecencies; man invents them.”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 Mark Twain, author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“Free speech, exercised both individually and through a free press, is a necessity in any country where people are themselves free.”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 Theodore Roosevelt, 26th president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</a:t>
            </a:r>
            <a:r>
              <a:rPr lang="en-US" sz="1800" dirty="0">
                <a:latin typeface="Centaur" pitchFamily="18" charset="0"/>
              </a:rPr>
              <a:t>Take away the right to say </a:t>
            </a:r>
            <a:r>
              <a:rPr lang="en-US" sz="1800" dirty="0" smtClean="0">
                <a:latin typeface="Centaur" pitchFamily="18" charset="0"/>
              </a:rPr>
              <a:t>‘fuck’ </a:t>
            </a:r>
            <a:r>
              <a:rPr lang="en-US" sz="1800" dirty="0">
                <a:latin typeface="Centaur" pitchFamily="18" charset="0"/>
              </a:rPr>
              <a:t>and you take away the right to say </a:t>
            </a:r>
            <a:r>
              <a:rPr lang="en-US" sz="1800" dirty="0" smtClean="0">
                <a:latin typeface="Centaur" pitchFamily="18" charset="0"/>
              </a:rPr>
              <a:t>‘fuck </a:t>
            </a:r>
            <a:r>
              <a:rPr lang="en-US" sz="1800" dirty="0">
                <a:latin typeface="Centaur" pitchFamily="18" charset="0"/>
              </a:rPr>
              <a:t>the </a:t>
            </a:r>
            <a:r>
              <a:rPr lang="en-US" sz="1800" dirty="0" smtClean="0">
                <a:latin typeface="Centaur" pitchFamily="18" charset="0"/>
              </a:rPr>
              <a:t>government.’”</a:t>
            </a:r>
          </a:p>
          <a:p>
            <a:pPr marL="0" indent="0">
              <a:buNone/>
            </a:pPr>
            <a:r>
              <a:rPr lang="en-US" sz="1800" dirty="0">
                <a:latin typeface="Centaur" pitchFamily="18" charset="0"/>
              </a:rPr>
              <a:t> </a:t>
            </a:r>
            <a:r>
              <a:rPr lang="en-US" sz="1800" dirty="0" smtClean="0">
                <a:latin typeface="Centaur" pitchFamily="18" charset="0"/>
              </a:rPr>
              <a:t>    – Lenny Bruce, comedian</a:t>
            </a:r>
          </a:p>
          <a:p>
            <a:pPr marL="0" indent="0">
              <a:buNone/>
            </a:pPr>
            <a:endParaRPr lang="en-US" sz="1800" dirty="0" smtClean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“You can cage the singer, but not the song.”</a:t>
            </a: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     – Harry Belafonte, musician</a:t>
            </a:r>
          </a:p>
          <a:p>
            <a:pPr marL="0" indent="0">
              <a:buNone/>
            </a:pPr>
            <a:endParaRPr lang="en-US" sz="1800" dirty="0">
              <a:latin typeface="Centaur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aur" pitchFamily="18" charset="0"/>
              </a:rPr>
              <a:t>“</a:t>
            </a:r>
            <a:r>
              <a:rPr lang="en-US" sz="1800" dirty="0">
                <a:latin typeface="Centaur" pitchFamily="18" charset="0"/>
              </a:rPr>
              <a:t>Censorship feeds the dirty mind more than the four-letter word </a:t>
            </a:r>
            <a:r>
              <a:rPr lang="en-US" sz="1800" dirty="0" smtClean="0">
                <a:latin typeface="Centaur" pitchFamily="18" charset="0"/>
              </a:rPr>
              <a:t>itself.”</a:t>
            </a:r>
          </a:p>
          <a:p>
            <a:pPr marL="0" indent="0">
              <a:buNone/>
            </a:pPr>
            <a:r>
              <a:rPr lang="en-US" sz="1800" dirty="0">
                <a:latin typeface="Centaur" pitchFamily="18" charset="0"/>
              </a:rPr>
              <a:t> </a:t>
            </a:r>
            <a:r>
              <a:rPr lang="en-US" sz="1800" dirty="0" smtClean="0">
                <a:latin typeface="Centaur" pitchFamily="18" charset="0"/>
              </a:rPr>
              <a:t>    – Dick Cavett, talk show host</a:t>
            </a:r>
          </a:p>
        </p:txBody>
      </p:sp>
    </p:spTree>
    <p:extLst>
      <p:ext uri="{BB962C8B-B14F-4D97-AF65-F5344CB8AC3E}">
        <p14:creationId xmlns="" xmlns:p14="http://schemas.microsoft.com/office/powerpoint/2010/main" val="235928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Origins of </a:t>
            </a:r>
            <a:r>
              <a:rPr lang="en-US" dirty="0" smtClean="0">
                <a:latin typeface="Centaur" pitchFamily="18" charset="0"/>
              </a:rPr>
              <a:t>“The </a:t>
            </a:r>
            <a:r>
              <a:rPr lang="en-US" dirty="0" smtClean="0">
                <a:latin typeface="Centaur" pitchFamily="18" charset="0"/>
              </a:rPr>
              <a:t>First </a:t>
            </a:r>
            <a:r>
              <a:rPr lang="en-US" dirty="0" smtClean="0">
                <a:latin typeface="Centaur" pitchFamily="18" charset="0"/>
              </a:rPr>
              <a:t>Amendment”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entaur" pitchFamily="18" charset="0"/>
              </a:rPr>
              <a:t>Federalists (such as Alexander Hamilton and James Madison) and anti-federalists (such as Patrick Henry and Samuel Adams) debated the concept of federalism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itchFamily="18" charset="0"/>
              </a:rPr>
              <a:t>Thomas Jefferson (a federalist) persuaded Madison to propose </a:t>
            </a:r>
            <a:r>
              <a:rPr lang="en-US" sz="2800" i="1" dirty="0" smtClean="0">
                <a:latin typeface="Centaur" pitchFamily="18" charset="0"/>
              </a:rPr>
              <a:t>The Bill of Rights</a:t>
            </a:r>
            <a:r>
              <a:rPr lang="en-US" sz="2800" dirty="0" smtClean="0">
                <a:latin typeface="Centaur" pitchFamily="18" charset="0"/>
              </a:rPr>
              <a:t> in Congress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itchFamily="18" charset="0"/>
              </a:rPr>
              <a:t>Jefferson was most concerned about freedom of speech and freedom of religion—hence, the </a:t>
            </a:r>
            <a:r>
              <a:rPr lang="en-US" sz="2800" i="1" dirty="0" smtClean="0">
                <a:latin typeface="Centaur" pitchFamily="18" charset="0"/>
              </a:rPr>
              <a:t>First</a:t>
            </a:r>
            <a:r>
              <a:rPr lang="en-US" sz="2800" dirty="0" smtClean="0">
                <a:latin typeface="Centaur" pitchFamily="18" charset="0"/>
              </a:rPr>
              <a:t> Amendment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94" y="4434256"/>
            <a:ext cx="2462213" cy="211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Another Look at the Text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entaur" pitchFamily="18" charset="0"/>
              </a:rPr>
              <a:t>	“Congress shall make no law respecting an establishment of religion, or prohibiting the free exercise thereof; or abridging the freedom of speech, or of the press; or the right of the people peaceably to assemble, and to petition the Government for a redress of grievances.”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entaur" pitchFamily="18" charset="0"/>
              </a:rPr>
              <a:t>	</a:t>
            </a:r>
            <a:r>
              <a:rPr lang="en-US" dirty="0" smtClean="0">
                <a:latin typeface="Centaur" pitchFamily="18" charset="0"/>
              </a:rPr>
              <a:t>– “The First Amendment” of </a:t>
            </a:r>
            <a:r>
              <a:rPr lang="en-US" i="1" dirty="0" smtClean="0">
                <a:latin typeface="Centaur" pitchFamily="18" charset="0"/>
              </a:rPr>
              <a:t>The United States Constitution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entaur" pitchFamily="18" charset="0"/>
              </a:rPr>
              <a:t>The Establishment and Free Exercise Clauses</a:t>
            </a:r>
            <a:endParaRPr lang="en-US" sz="3800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aur" pitchFamily="18" charset="0"/>
              </a:rPr>
              <a:t>The establishment clause: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Congress cannot establish a national religion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Congress cannot prefer one religion over another or non-religion over religion (or vice versa)</a:t>
            </a:r>
          </a:p>
          <a:p>
            <a:r>
              <a:rPr lang="en-US" sz="2800" dirty="0" smtClean="0">
                <a:latin typeface="Centaur" pitchFamily="18" charset="0"/>
              </a:rPr>
              <a:t>The free exercise clause: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Congress cannot prohibit the exercise of religion</a:t>
            </a:r>
          </a:p>
        </p:txBody>
      </p:sp>
      <p:pic>
        <p:nvPicPr>
          <p:cNvPr id="4" name="Picture 3" descr="Jesus 13.jpg"/>
          <p:cNvPicPr>
            <a:picLocks noChangeAspect="1"/>
          </p:cNvPicPr>
          <p:nvPr/>
        </p:nvPicPr>
        <p:blipFill>
          <a:blip r:embed="rId3" cstate="print">
            <a:lum bright="9000" contrast="7000"/>
          </a:blip>
          <a:stretch>
            <a:fillRect/>
          </a:stretch>
        </p:blipFill>
        <p:spPr>
          <a:xfrm>
            <a:off x="1577751" y="4201287"/>
            <a:ext cx="1698849" cy="204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ophet_muhamm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191000"/>
            <a:ext cx="1600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ope_350.jpg"/>
          <p:cNvPicPr>
            <a:picLocks noChangeAspect="1"/>
          </p:cNvPicPr>
          <p:nvPr/>
        </p:nvPicPr>
        <p:blipFill>
          <a:blip r:embed="rId5" cstate="print">
            <a:lum contrast="14000"/>
          </a:blip>
          <a:stretch>
            <a:fillRect/>
          </a:stretch>
        </p:blipFill>
        <p:spPr>
          <a:xfrm>
            <a:off x="7459099" y="4262437"/>
            <a:ext cx="1435167" cy="198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he-budd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301334"/>
            <a:ext cx="1371600" cy="194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entagram_sat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1363" y="4183380"/>
            <a:ext cx="2581275" cy="206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Freedom of Speech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You can criticize the government</a:t>
            </a:r>
          </a:p>
          <a:p>
            <a:r>
              <a:rPr lang="en-US" sz="2800" dirty="0" smtClean="0">
                <a:latin typeface="Centaur" pitchFamily="18" charset="0"/>
              </a:rPr>
              <a:t>You can use racist, sexist, or hateful speech (in most instances)</a:t>
            </a:r>
          </a:p>
          <a:p>
            <a:r>
              <a:rPr lang="en-US" sz="2800" dirty="0" smtClean="0">
                <a:latin typeface="Centaur" pitchFamily="18" charset="0"/>
              </a:rPr>
              <a:t>You can also be speechless (or silent)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Remember your Fifth Amendment Right to avoid self-incrimination</a:t>
            </a:r>
          </a:p>
        </p:txBody>
      </p:sp>
      <p:pic>
        <p:nvPicPr>
          <p:cNvPr id="5" name="Picture 4" descr="KKK-Confed-flag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4000"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8657" y="4038600"/>
            <a:ext cx="3806687" cy="255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BCChi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3733800"/>
            <a:ext cx="1600200" cy="288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43375"/>
            <a:ext cx="1807369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Freedom of Speech [2]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Core Political Speech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Interactive communications about political ideas or issues that are not motivated by profit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This is the most highly guarded form of speech because of its expressive nature and its importance to a functional republic</a:t>
            </a:r>
          </a:p>
          <a:p>
            <a:r>
              <a:rPr lang="en-US" sz="2800" dirty="0" smtClean="0">
                <a:latin typeface="Centaur" pitchFamily="18" charset="0"/>
              </a:rPr>
              <a:t>Commercial speech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Motivated by profit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3" y="4405312"/>
            <a:ext cx="2456517" cy="21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54" y="3734544"/>
            <a:ext cx="3840246" cy="24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Freedom of Speech [3]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Your freedom of speech is not absolute</a:t>
            </a:r>
          </a:p>
          <a:p>
            <a:r>
              <a:rPr lang="en-US" sz="2800" dirty="0" smtClean="0">
                <a:latin typeface="Centaur" pitchFamily="18" charset="0"/>
              </a:rPr>
              <a:t>Not all speech is free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Child pornography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Obscenity (See “The Miller Test”)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Imminent danger (yelling “Fire!” in a crowded theater)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Fighting words (threats of imminent or potential violence)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Commercial speech (advertisements)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Commercial works and discoveries (copywrites and patents)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Fair political campaigns (campaign finance laws)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Untruths (or lies) to harm others (defamation, slander, or libel)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Miller Test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Developed in the 1973 case </a:t>
            </a:r>
            <a:r>
              <a:rPr lang="en-US" sz="2800" i="1" dirty="0" smtClean="0">
                <a:latin typeface="Centaur" pitchFamily="18" charset="0"/>
              </a:rPr>
              <a:t>Miller vs. California</a:t>
            </a:r>
            <a:endParaRPr lang="en-US" sz="2800" baseline="30000" dirty="0" smtClean="0">
              <a:latin typeface="Centaur" pitchFamily="18" charset="0"/>
            </a:endParaRPr>
          </a:p>
          <a:p>
            <a:r>
              <a:rPr lang="en-US" sz="2800" dirty="0" smtClean="0">
                <a:latin typeface="Centaur" pitchFamily="18" charset="0"/>
              </a:rPr>
              <a:t>It has three parts: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Whether “the average person, applying contemporary community standards,” would find that the work, taken as a whole, appeals to the prurient interest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Whether the work depicts/describes, in a patently offensive way, sexual conduct specifically defined by applicable state law</a:t>
            </a:r>
          </a:p>
          <a:p>
            <a:pPr lvl="1"/>
            <a:r>
              <a:rPr lang="en-US" sz="2400" dirty="0" smtClean="0">
                <a:latin typeface="Centaur" pitchFamily="18" charset="0"/>
              </a:rPr>
              <a:t>Whether the work, taken as a whole, lacks serious literary, artistic, political, or scientific value</a:t>
            </a:r>
          </a:p>
          <a:p>
            <a:r>
              <a:rPr lang="en-US" sz="2800" dirty="0" smtClean="0">
                <a:latin typeface="Centaur" pitchFamily="18" charset="0"/>
              </a:rPr>
              <a:t>The work is considered “obscene” only if all three conditions are satisfied</a:t>
            </a:r>
            <a:endParaRPr lang="en-US" sz="2800" dirty="0">
              <a:latin typeface="Centaur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3000" t="-30000" r="-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Freedom of the Press</a:t>
            </a:r>
            <a:endParaRPr lang="en-US" i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aur" pitchFamily="18" charset="0"/>
              </a:rPr>
              <a:t>Freedom to communicate and express ideas </a:t>
            </a:r>
            <a:r>
              <a:rPr lang="en-US" sz="2800" dirty="0" smtClean="0">
                <a:latin typeface="Centaur" pitchFamily="18" charset="0"/>
              </a:rPr>
              <a:t>via electronic media and published materials</a:t>
            </a:r>
            <a:endParaRPr lang="en-US" sz="2800" dirty="0">
              <a:latin typeface="Centaur" pitchFamily="18" charset="0"/>
            </a:endParaRPr>
          </a:p>
          <a:p>
            <a:r>
              <a:rPr lang="en-US" sz="2800" dirty="0">
                <a:latin typeface="Centaur" pitchFamily="18" charset="0"/>
              </a:rPr>
              <a:t>The “press” includes all </a:t>
            </a:r>
            <a:r>
              <a:rPr lang="en-US" sz="2800" dirty="0" smtClean="0">
                <a:latin typeface="Centaur" pitchFamily="18" charset="0"/>
              </a:rPr>
              <a:t>media (printed, broadcasted, or televised)</a:t>
            </a:r>
            <a:endParaRPr lang="en-US" sz="2800" dirty="0">
              <a:latin typeface="Centaur" pitchFamily="18" charset="0"/>
            </a:endParaRPr>
          </a:p>
          <a:p>
            <a:pPr lvl="1"/>
            <a:r>
              <a:rPr lang="en-US" sz="2400" dirty="0" smtClean="0">
                <a:latin typeface="Centaur" pitchFamily="18" charset="0"/>
              </a:rPr>
              <a:t>We live in a marketplace of ideas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" y="3657600"/>
            <a:ext cx="405023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52942"/>
            <a:ext cx="3962400" cy="30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733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Another Look at “The First Amendment”</vt:lpstr>
      <vt:lpstr>Origins of “The First Amendment”</vt:lpstr>
      <vt:lpstr>Another Look at the Text</vt:lpstr>
      <vt:lpstr>The Establishment and Free Exercise Clauses</vt:lpstr>
      <vt:lpstr>Freedom of Speech</vt:lpstr>
      <vt:lpstr>Freedom of Speech [2]</vt:lpstr>
      <vt:lpstr>Freedom of Speech [3]</vt:lpstr>
      <vt:lpstr>The Miller Test</vt:lpstr>
      <vt:lpstr>Freedom of the Press</vt:lpstr>
      <vt:lpstr>Freedom of Assembly</vt:lpstr>
      <vt:lpstr>The Right to Petition</vt:lpstr>
      <vt:lpstr>Words of Wisdom</vt:lpstr>
      <vt:lpstr>Words of Wisdom [2]</vt:lpstr>
    </vt:vector>
  </TitlesOfParts>
  <Company>Granite Schools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Amendment</dc:title>
  <dc:creator>630Parent</dc:creator>
  <cp:lastModifiedBy>630Parent</cp:lastModifiedBy>
  <cp:revision>35</cp:revision>
  <dcterms:created xsi:type="dcterms:W3CDTF">2010-11-15T20:43:00Z</dcterms:created>
  <dcterms:modified xsi:type="dcterms:W3CDTF">2010-11-22T18:55:43Z</dcterms:modified>
</cp:coreProperties>
</file>