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EB992-3003-49D1-A387-DA4A66FD7DC2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472DB-CFDF-450D-ADB5-E5B524947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9FCC-2F16-4CA3-9AFE-2BE15F0D097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2710-E958-4025-AE25-6AD8683F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An Introduction:</a:t>
            </a:r>
            <a:br>
              <a:rPr lang="en-US" dirty="0" smtClean="0">
                <a:latin typeface="Adobe Hebrew" pitchFamily="18" charset="-79"/>
                <a:cs typeface="Adobe Hebrew" pitchFamily="18" charset="-79"/>
              </a:rPr>
            </a:br>
            <a:r>
              <a:rPr lang="en-US" i="1" dirty="0" smtClean="0">
                <a:latin typeface="Adobe Hebrew" pitchFamily="18" charset="-79"/>
                <a:cs typeface="Adobe Hebrew" pitchFamily="18" charset="-79"/>
              </a:rPr>
              <a:t>Dandelion Wine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dobe Hebrew" pitchFamily="18" charset="-79"/>
                <a:cs typeface="Adobe Hebrew" pitchFamily="18" charset="-79"/>
              </a:rPr>
              <a:t>A Novel by Ray Bradbury</a:t>
            </a:r>
            <a:endParaRPr lang="en-US" dirty="0">
              <a:solidFill>
                <a:schemeClr val="tx1"/>
              </a:solidFill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4" name="Picture 3" descr="henryk-t-kaiser-dandel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648" y="3429000"/>
            <a:ext cx="2162704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Who’s Ray Bradbury?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5715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Born on August 22, 1920</a:t>
            </a:r>
          </a:p>
          <a:p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Wrote fantasies, horror stories, science fiction stories, and mysteries</a:t>
            </a:r>
          </a:p>
          <a:p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Best known for his dystopian novel </a:t>
            </a:r>
            <a:r>
              <a:rPr lang="en-US" sz="2000" i="1" dirty="0" smtClean="0">
                <a:latin typeface="Adobe Hebrew" pitchFamily="18" charset="-79"/>
                <a:cs typeface="Adobe Hebrew" pitchFamily="18" charset="-79"/>
              </a:rPr>
              <a:t>Fahrenheit 451 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(1953)</a:t>
            </a:r>
          </a:p>
          <a:p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Born in Waukegan, Illinois, to a Swedish immigrant mother and a father who was a power and telephone lineman</a:t>
            </a:r>
          </a:p>
          <a:p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His central character, Douglas Spaulding, from the novel </a:t>
            </a:r>
            <a:r>
              <a:rPr lang="en-US" sz="2000" i="1" dirty="0" smtClean="0">
                <a:latin typeface="Adobe Hebrew" pitchFamily="18" charset="-79"/>
                <a:cs typeface="Adobe Hebrew" pitchFamily="18" charset="-79"/>
              </a:rPr>
              <a:t>Dandelion Wine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, was drawn from this heritage</a:t>
            </a:r>
          </a:p>
          <a:p>
            <a:r>
              <a:rPr lang="en-US" sz="2000" i="1" dirty="0" smtClean="0">
                <a:latin typeface="Adobe Hebrew" pitchFamily="18" charset="-79"/>
                <a:cs typeface="Adobe Hebrew" pitchFamily="18" charset="-79"/>
              </a:rPr>
              <a:t>Dandelion Wine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 is his most personal work</a:t>
            </a:r>
          </a:p>
          <a:p>
            <a:pPr>
              <a:buNone/>
            </a:pPr>
            <a:endParaRPr lang="en-US" sz="200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4" name="Picture 3" descr="Bradb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97686"/>
            <a:ext cx="2915873" cy="357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Prominent Themes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Life…yes, something as grand as life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Growing older, maturing, and gaining wisdom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Death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Time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Fear and acceptance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Technology</a:t>
            </a:r>
          </a:p>
          <a:p>
            <a:endParaRPr lang="en-US" sz="280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4" name="Picture 3" descr="dandelion_seeds_being_bl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83560"/>
            <a:ext cx="4635857" cy="308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Main Characters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Douglas Spaulding, the protagonist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Tom Spaulding, Doug’s younger brother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Father and mother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Grandpa and Grandma Spaulding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Great-grandma Spaulding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Colonel Freeleigh</a:t>
            </a: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Leo Auffmann</a:t>
            </a:r>
            <a:endParaRPr lang="en-US" sz="2800" dirty="0">
              <a:latin typeface="Adobe Hebrew" pitchFamily="18" charset="-79"/>
              <a:cs typeface="Adobe Hebrew" pitchFamily="18" charset="-79"/>
            </a:endParaRPr>
          </a:p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Lena Auffmann</a:t>
            </a:r>
          </a:p>
        </p:txBody>
      </p:sp>
      <p:pic>
        <p:nvPicPr>
          <p:cNvPr id="5" name="Picture 4" descr="youngku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1764" y="2895600"/>
            <a:ext cx="2869836" cy="380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Guided Notes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dobe Hebrew" pitchFamily="18" charset="-79"/>
                <a:cs typeface="Adobe Hebrew" pitchFamily="18" charset="-79"/>
              </a:rPr>
              <a:t>As we read the text, you will be required to take notes</a:t>
            </a:r>
          </a:p>
          <a:p>
            <a:r>
              <a:rPr lang="en-US" sz="2200" dirty="0" smtClean="0">
                <a:latin typeface="Adobe Hebrew" pitchFamily="18" charset="-79"/>
                <a:cs typeface="Adobe Hebrew" pitchFamily="18" charset="-79"/>
              </a:rPr>
              <a:t>These are your “Guided Notes” (50 points)</a:t>
            </a:r>
          </a:p>
          <a:p>
            <a:pPr lvl="1"/>
            <a:r>
              <a:rPr lang="en-US" sz="2200" dirty="0" smtClean="0">
                <a:latin typeface="Adobe Hebrew" pitchFamily="18" charset="-79"/>
                <a:cs typeface="Adobe Hebrew" pitchFamily="18" charset="-79"/>
              </a:rPr>
              <a:t>This will be graded at the end of the quarter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dobe Hebrew" pitchFamily="18" charset="-79"/>
                <a:cs typeface="Adobe Hebrew" pitchFamily="18" charset="-79"/>
              </a:rPr>
              <a:t>We will take notes individually and as a class, depending on the lesson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dobe Hebrew" pitchFamily="18" charset="-79"/>
                <a:cs typeface="Adobe Hebrew" pitchFamily="18" charset="-79"/>
              </a:rPr>
              <a:t>If you’re missing notes, you will need to work with a fellow classmate outside of class</a:t>
            </a:r>
          </a:p>
          <a:p>
            <a:r>
              <a:rPr lang="en-US" sz="2200" dirty="0" smtClean="0">
                <a:latin typeface="Adobe Hebrew" pitchFamily="18" charset="-79"/>
                <a:cs typeface="Adobe Hebrew" pitchFamily="18" charset="-79"/>
              </a:rPr>
              <a:t>These notes will help you understand the novel</a:t>
            </a:r>
          </a:p>
        </p:txBody>
      </p:sp>
      <p:pic>
        <p:nvPicPr>
          <p:cNvPr id="6" name="Picture 5" descr="pen-and-paper_tradesh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9380" y="4476433"/>
            <a:ext cx="3825240" cy="215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What to expect…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In addition to your Guided Notes, you will be accountable for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The “Vocabulary Test” (15 points)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Two </a:t>
            </a:r>
            <a:r>
              <a:rPr lang="en-US" sz="2800" i="1" dirty="0" smtClean="0">
                <a:latin typeface="Adobe Hebrew" pitchFamily="18" charset="-79"/>
                <a:cs typeface="Adobe Hebrew" pitchFamily="18" charset="-79"/>
              </a:rPr>
              <a:t>Dandelion Wine</a:t>
            </a: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 quizzes (20 points)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2800" i="1" dirty="0" smtClean="0">
                <a:latin typeface="Adobe Hebrew" pitchFamily="18" charset="-79"/>
                <a:cs typeface="Adobe Hebrew" pitchFamily="18" charset="-79"/>
              </a:rPr>
              <a:t>Dandelion Wine</a:t>
            </a: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-themed project (50 points)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2800" i="1" dirty="0" smtClean="0">
                <a:latin typeface="Adobe Hebrew" pitchFamily="18" charset="-79"/>
                <a:cs typeface="Adobe Hebrew" pitchFamily="18" charset="-79"/>
              </a:rPr>
              <a:t>Dandelion Wine</a:t>
            </a: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 final </a:t>
            </a: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exam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A “Participation Log” (25 points per day)</a:t>
            </a:r>
            <a:endParaRPr lang="en-US" sz="2800" dirty="0" smtClean="0">
              <a:latin typeface="Adobe Hebrew" pitchFamily="18" charset="-79"/>
              <a:cs typeface="Adobe Hebrew" pitchFamily="18" charset="-79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Adobe Hebrew" pitchFamily="18" charset="-79"/>
              <a:cs typeface="Adobe Hebrew" pitchFamily="18" charset="-79"/>
            </a:endParaRPr>
          </a:p>
          <a:p>
            <a:pPr marL="457200" indent="-457200"/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And remember…</a:t>
            </a:r>
          </a:p>
          <a:p>
            <a:pPr marL="857250" lvl="1" indent="-457200"/>
            <a:r>
              <a:rPr lang="en-US" sz="2400" dirty="0" smtClean="0">
                <a:latin typeface="Adobe Hebrew" pitchFamily="18" charset="-79"/>
                <a:cs typeface="Adobe Hebrew" pitchFamily="18" charset="-79"/>
              </a:rPr>
              <a:t>You will receive points for Starters (10 points</a:t>
            </a:r>
            <a:r>
              <a:rPr lang="en-US" sz="2400" dirty="0" smtClean="0">
                <a:latin typeface="Adobe Hebrew" pitchFamily="18" charset="-79"/>
                <a:cs typeface="Adobe Hebrew" pitchFamily="18" charset="-79"/>
              </a:rPr>
              <a:t>)</a:t>
            </a:r>
            <a:endParaRPr lang="en-US" sz="2400" dirty="0" smtClean="0"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286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An Introduction: Dandelion Wine</vt:lpstr>
      <vt:lpstr>Who’s Ray Bradbury?</vt:lpstr>
      <vt:lpstr>Prominent Themes</vt:lpstr>
      <vt:lpstr>Main Characters</vt:lpstr>
      <vt:lpstr>Guided Notes</vt:lpstr>
      <vt:lpstr>What to expect…</vt:lpstr>
    </vt:vector>
  </TitlesOfParts>
  <Company>Granite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Dandelion Wine</dc:title>
  <dc:creator>kwilkins</dc:creator>
  <cp:lastModifiedBy>630Parent</cp:lastModifiedBy>
  <cp:revision>16</cp:revision>
  <dcterms:created xsi:type="dcterms:W3CDTF">2010-11-03T14:53:20Z</dcterms:created>
  <dcterms:modified xsi:type="dcterms:W3CDTF">2010-11-10T18:59:01Z</dcterms:modified>
</cp:coreProperties>
</file>