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411" autoAdjust="0"/>
  </p:normalViewPr>
  <p:slideViewPr>
    <p:cSldViewPr>
      <p:cViewPr varScale="1">
        <p:scale>
          <a:sx n="87" d="100"/>
          <a:sy n="87" d="100"/>
        </p:scale>
        <p:origin x="-84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EED56-A07F-4603-BCD1-A7FF7148DE03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97B1A-A2B1-4933-931E-65A103FF7A4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60CC-5306-49F0-8BB5-8BE41B6480B1}" type="datetimeFigureOut">
              <a:rPr lang="en-US" smtClean="0"/>
              <a:pPr/>
              <a:t>11/18/2010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7ED35-D044-4965-B5C7-BF2A0E3B11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>
            <a:noAutofit/>
          </a:bodyPr>
          <a:lstStyle/>
          <a:p>
            <a:r>
              <a:rPr lang="en-US" i="1" dirty="0" smtClean="0">
                <a:latin typeface="Centaur" pitchFamily="18" charset="0"/>
              </a:rPr>
              <a:t>The Bill of Rights</a:t>
            </a:r>
            <a:r>
              <a:rPr lang="en-US" sz="4000" dirty="0" smtClean="0">
                <a:latin typeface="Centaur" pitchFamily="18" charset="0"/>
              </a:rPr>
              <a:t/>
            </a:r>
            <a:br>
              <a:rPr lang="en-US" sz="4000" dirty="0" smtClean="0">
                <a:latin typeface="Centaur" pitchFamily="18" charset="0"/>
              </a:rPr>
            </a:br>
            <a:r>
              <a:rPr lang="en-US" sz="4000" dirty="0" smtClean="0">
                <a:latin typeface="Centaur" pitchFamily="18" charset="0"/>
              </a:rPr>
              <a:t>A Look at the First Ten Amendments</a:t>
            </a:r>
            <a:endParaRPr lang="en-US" sz="4000" dirty="0">
              <a:latin typeface="Centaur" pitchFamily="18" charset="0"/>
            </a:endParaRPr>
          </a:p>
        </p:txBody>
      </p:sp>
      <p:pic>
        <p:nvPicPr>
          <p:cNvPr id="6" name="Picture 5" descr="james-madis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6800" y="26670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Eighth Amendment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No excessive bail</a:t>
            </a:r>
          </a:p>
          <a:p>
            <a:r>
              <a:rPr lang="en-US" dirty="0" smtClean="0">
                <a:latin typeface="Centaur" pitchFamily="18" charset="0"/>
              </a:rPr>
              <a:t>No excessive fines</a:t>
            </a:r>
          </a:p>
          <a:p>
            <a:r>
              <a:rPr lang="en-US" dirty="0" smtClean="0">
                <a:latin typeface="Centaur" pitchFamily="18" charset="0"/>
              </a:rPr>
              <a:t>No cruel and unusual punishments</a:t>
            </a:r>
          </a:p>
        </p:txBody>
      </p:sp>
      <p:pic>
        <p:nvPicPr>
          <p:cNvPr id="6" name="Picture 5" descr="18de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5455" y="2971800"/>
            <a:ext cx="6373091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Ninth Amendment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Rights of the people are not specifically enumerated in </a:t>
            </a:r>
            <a:r>
              <a:rPr lang="en-US" i="1" dirty="0" smtClean="0">
                <a:latin typeface="Centaur" pitchFamily="18" charset="0"/>
              </a:rPr>
              <a:t>The United States Constitution</a:t>
            </a:r>
            <a:endParaRPr lang="en-US" dirty="0" smtClean="0">
              <a:latin typeface="Centaur" pitchFamily="18" charset="0"/>
            </a:endParaRPr>
          </a:p>
          <a:p>
            <a:r>
              <a:rPr lang="en-US" dirty="0" smtClean="0">
                <a:latin typeface="Centaur" pitchFamily="18" charset="0"/>
              </a:rPr>
              <a:t>Our Rights extend beyond </a:t>
            </a:r>
            <a:r>
              <a:rPr lang="en-US" i="1" dirty="0" smtClean="0">
                <a:latin typeface="Centaur" pitchFamily="18" charset="0"/>
              </a:rPr>
              <a:t>The Bill of Rights</a:t>
            </a:r>
          </a:p>
          <a:p>
            <a:endParaRPr lang="en-US" dirty="0" smtClean="0">
              <a:latin typeface="Centaur" pitchFamily="18" charset="0"/>
            </a:endParaRPr>
          </a:p>
        </p:txBody>
      </p:sp>
      <p:pic>
        <p:nvPicPr>
          <p:cNvPr id="5" name="Picture 4" descr="Constitu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0701" y="2825593"/>
            <a:ext cx="5562599" cy="370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Tenth Amendment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entaur" pitchFamily="18" charset="0"/>
              </a:rPr>
              <a:t>Powers not delegated (or entrusted) to the federal government are reserved to the states (or to the people)</a:t>
            </a:r>
          </a:p>
          <a:p>
            <a:r>
              <a:rPr lang="en-US" sz="2800" dirty="0" smtClean="0">
                <a:latin typeface="Centaur" pitchFamily="18" charset="0"/>
              </a:rPr>
              <a:t>Each state retains its sovereignty, its freedom, and its independence</a:t>
            </a:r>
          </a:p>
        </p:txBody>
      </p:sp>
      <p:pic>
        <p:nvPicPr>
          <p:cNvPr id="6" name="Picture 5" descr="us-stat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2809" y="3124200"/>
            <a:ext cx="4478991" cy="338412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Overview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entaur" pitchFamily="18" charset="0"/>
              </a:rPr>
              <a:t>The first 10 constitutional amendments</a:t>
            </a:r>
          </a:p>
          <a:p>
            <a:r>
              <a:rPr lang="en-US" dirty="0" smtClean="0">
                <a:latin typeface="Centaur" pitchFamily="18" charset="0"/>
              </a:rPr>
              <a:t>Authored by James Madison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Proposed on September 25, 1789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Ratified on December 15, 1791</a:t>
            </a:r>
          </a:p>
          <a:p>
            <a:r>
              <a:rPr lang="en-US" i="1" dirty="0" smtClean="0">
                <a:latin typeface="Centaur" pitchFamily="18" charset="0"/>
              </a:rPr>
              <a:t>Limits</a:t>
            </a:r>
            <a:r>
              <a:rPr lang="en-US" dirty="0" smtClean="0">
                <a:latin typeface="Centaur" pitchFamily="18" charset="0"/>
              </a:rPr>
              <a:t> the government</a:t>
            </a:r>
          </a:p>
          <a:p>
            <a:r>
              <a:rPr lang="en-US" dirty="0" smtClean="0">
                <a:latin typeface="Centaur" pitchFamily="18" charset="0"/>
              </a:rPr>
              <a:t>Details what the government </a:t>
            </a:r>
            <a:r>
              <a:rPr lang="en-US" i="1" dirty="0" smtClean="0">
                <a:latin typeface="Centaur" pitchFamily="18" charset="0"/>
              </a:rPr>
              <a:t>can</a:t>
            </a:r>
            <a:r>
              <a:rPr lang="en-US" dirty="0" smtClean="0">
                <a:latin typeface="Centaur" pitchFamily="18" charset="0"/>
              </a:rPr>
              <a:t> and </a:t>
            </a:r>
            <a:r>
              <a:rPr lang="en-US" i="1" dirty="0" smtClean="0">
                <a:latin typeface="Centaur" pitchFamily="18" charset="0"/>
              </a:rPr>
              <a:t>cannot</a:t>
            </a:r>
            <a:r>
              <a:rPr lang="en-US" dirty="0" smtClean="0">
                <a:latin typeface="Centaur" pitchFamily="18" charset="0"/>
              </a:rPr>
              <a:t> do regarding our personal liberties</a:t>
            </a:r>
          </a:p>
          <a:p>
            <a:r>
              <a:rPr lang="en-US" dirty="0" smtClean="0">
                <a:latin typeface="Centaur" pitchFamily="18" charset="0"/>
              </a:rPr>
              <a:t>Remember: </a:t>
            </a:r>
            <a:r>
              <a:rPr lang="en-US" i="1" dirty="0" smtClean="0">
                <a:latin typeface="Centaur" pitchFamily="18" charset="0"/>
              </a:rPr>
              <a:t>The United States Constitution</a:t>
            </a:r>
            <a:r>
              <a:rPr lang="en-US" dirty="0" smtClean="0">
                <a:latin typeface="Centaur" pitchFamily="18" charset="0"/>
              </a:rPr>
              <a:t> is the Supreme law of the land</a:t>
            </a:r>
            <a:endParaRPr lang="en-US" dirty="0">
              <a:latin typeface="Centaur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First Amendment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Establishment Clause</a:t>
            </a:r>
          </a:p>
          <a:p>
            <a:r>
              <a:rPr lang="en-US" dirty="0" smtClean="0">
                <a:latin typeface="Centaur" pitchFamily="18" charset="0"/>
              </a:rPr>
              <a:t>The Free Exercise Clause</a:t>
            </a:r>
          </a:p>
          <a:p>
            <a:r>
              <a:rPr lang="en-US" dirty="0" smtClean="0">
                <a:latin typeface="Centaur" pitchFamily="18" charset="0"/>
              </a:rPr>
              <a:t>Freedom of speech</a:t>
            </a:r>
          </a:p>
          <a:p>
            <a:r>
              <a:rPr lang="en-US" dirty="0" smtClean="0">
                <a:latin typeface="Centaur" pitchFamily="18" charset="0"/>
              </a:rPr>
              <a:t>Freedom of the press</a:t>
            </a:r>
          </a:p>
          <a:p>
            <a:r>
              <a:rPr lang="en-US" dirty="0" smtClean="0">
                <a:latin typeface="Centaur" pitchFamily="18" charset="0"/>
              </a:rPr>
              <a:t>Freedom of assembly</a:t>
            </a:r>
          </a:p>
          <a:p>
            <a:r>
              <a:rPr lang="en-US" dirty="0" smtClean="0">
                <a:latin typeface="Centaur" pitchFamily="18" charset="0"/>
              </a:rPr>
              <a:t>The Right to petition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6" name="Picture 5" descr="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59941" y="2514600"/>
            <a:ext cx="4303059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Second Amendment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A well regulated militia</a:t>
            </a:r>
          </a:p>
          <a:p>
            <a:r>
              <a:rPr lang="en-US" dirty="0" smtClean="0">
                <a:latin typeface="Centaur" pitchFamily="18" charset="0"/>
              </a:rPr>
              <a:t>The Right to keep and bear arms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5" name="Picture 4" descr="Minute 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305050"/>
            <a:ext cx="57912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Third Amendment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Troops cannot be quartered (or accommodated) in a private home without the owner’s consent</a:t>
            </a:r>
            <a:endParaRPr lang="en-US" dirty="0">
              <a:latin typeface="Centaur" pitchFamily="18" charset="0"/>
            </a:endParaRPr>
          </a:p>
        </p:txBody>
      </p:sp>
      <p:pic>
        <p:nvPicPr>
          <p:cNvPr id="7" name="Picture 6" descr="BurgoyneByReynol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2209800"/>
            <a:ext cx="3505200" cy="4475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Forth Amendment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Right to be secure (in persons, houses, papers, and effects)</a:t>
            </a:r>
          </a:p>
          <a:p>
            <a:r>
              <a:rPr lang="en-US" dirty="0" smtClean="0">
                <a:latin typeface="Centaur" pitchFamily="18" charset="0"/>
              </a:rPr>
              <a:t>Law enforcement cannot search you or seize your property without a warrant</a:t>
            </a:r>
          </a:p>
        </p:txBody>
      </p:sp>
      <p:pic>
        <p:nvPicPr>
          <p:cNvPr id="5" name="Picture 4" descr="r205666_782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100" y="3276600"/>
            <a:ext cx="4495800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Fifth Amendment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5715000" cy="5410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entaur" pitchFamily="18" charset="0"/>
              </a:rPr>
              <a:t>Those who commit serious crimes must be indicted by a grand jury</a:t>
            </a:r>
          </a:p>
          <a:p>
            <a:r>
              <a:rPr lang="en-US" sz="2800" dirty="0" smtClean="0">
                <a:latin typeface="Centaur" pitchFamily="18" charset="0"/>
              </a:rPr>
              <a:t>Double jeopardy: you cannot be tried for the same crime twice</a:t>
            </a:r>
          </a:p>
          <a:p>
            <a:r>
              <a:rPr lang="en-US" sz="2800" dirty="0" smtClean="0">
                <a:latin typeface="Centaur" pitchFamily="18" charset="0"/>
              </a:rPr>
              <a:t>Pleading the fifth: avoiding self-incrimination</a:t>
            </a:r>
          </a:p>
          <a:p>
            <a:r>
              <a:rPr lang="en-US" sz="2800" dirty="0" smtClean="0">
                <a:latin typeface="Centaur" pitchFamily="18" charset="0"/>
              </a:rPr>
              <a:t>Your Rights to life, liberty, and property cannot be taken without due process of law</a:t>
            </a:r>
          </a:p>
          <a:p>
            <a:r>
              <a:rPr lang="en-US" sz="2800" dirty="0" smtClean="0">
                <a:latin typeface="Centaur" pitchFamily="18" charset="0"/>
              </a:rPr>
              <a:t>Private property cannot be taken for public use without compensation </a:t>
            </a:r>
          </a:p>
        </p:txBody>
      </p:sp>
      <p:pic>
        <p:nvPicPr>
          <p:cNvPr id="6" name="Picture 5" descr="personal-injury-la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1905000"/>
            <a:ext cx="2667000" cy="3369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Sixth Amendment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entaur" pitchFamily="18" charset="0"/>
              </a:rPr>
              <a:t>The Right to a speedy, public trial</a:t>
            </a:r>
          </a:p>
          <a:p>
            <a:r>
              <a:rPr lang="en-US" sz="2400" dirty="0" smtClean="0">
                <a:latin typeface="Centaur" pitchFamily="18" charset="0"/>
              </a:rPr>
              <a:t>The Right to an impartial jury</a:t>
            </a:r>
          </a:p>
          <a:p>
            <a:r>
              <a:rPr lang="en-US" sz="2400" dirty="0" smtClean="0">
                <a:latin typeface="Centaur" pitchFamily="18" charset="0"/>
              </a:rPr>
              <a:t>A notice of accusation</a:t>
            </a:r>
          </a:p>
          <a:p>
            <a:r>
              <a:rPr lang="en-US" sz="2400" dirty="0" smtClean="0">
                <a:latin typeface="Centaur" pitchFamily="18" charset="0"/>
              </a:rPr>
              <a:t>The defense must have an opportunity to “confront” and cross-examine witnesses</a:t>
            </a:r>
          </a:p>
          <a:p>
            <a:r>
              <a:rPr lang="en-US" sz="2400" dirty="0" smtClean="0">
                <a:latin typeface="Centaur" pitchFamily="18" charset="0"/>
              </a:rPr>
              <a:t>The Right to counsel</a:t>
            </a:r>
          </a:p>
        </p:txBody>
      </p:sp>
      <p:pic>
        <p:nvPicPr>
          <p:cNvPr id="4" name="Picture 3" descr="Courtro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3600" y="3668973"/>
            <a:ext cx="4572000" cy="3036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stretch>
            <a:fillRect l="-2000" t="-29000" r="-2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Seventh Amendment</a:t>
            </a:r>
            <a:endParaRPr lang="en-US" dirty="0">
              <a:latin typeface="Centaur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itchFamily="18" charset="0"/>
              </a:rPr>
              <a:t>The Right to a trial by jury in suits of common law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“Common law” (and civil law) differs from criminal law</a:t>
            </a:r>
          </a:p>
          <a:p>
            <a:pPr lvl="1"/>
            <a:r>
              <a:rPr lang="en-US" dirty="0" smtClean="0">
                <a:latin typeface="Centaur" pitchFamily="18" charset="0"/>
              </a:rPr>
              <a:t>“Common law” refers to “case law” and “precedent”</a:t>
            </a:r>
          </a:p>
          <a:p>
            <a:endParaRPr lang="en-US" dirty="0" smtClean="0">
              <a:latin typeface="Centaur" pitchFamily="18" charset="0"/>
            </a:endParaRPr>
          </a:p>
        </p:txBody>
      </p:sp>
      <p:pic>
        <p:nvPicPr>
          <p:cNvPr id="6" name="Picture 5" descr="simpson trial.jpg"/>
          <p:cNvPicPr>
            <a:picLocks noChangeAspect="1"/>
          </p:cNvPicPr>
          <p:nvPr/>
        </p:nvPicPr>
        <p:blipFill>
          <a:blip r:embed="rId3" cstate="print">
            <a:lum bright="-3000" contrast="7000"/>
          </a:blip>
          <a:stretch>
            <a:fillRect/>
          </a:stretch>
        </p:blipFill>
        <p:spPr>
          <a:xfrm>
            <a:off x="1943100" y="2819400"/>
            <a:ext cx="5257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358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Bill of Rights A Look at the First Ten Amendments</vt:lpstr>
      <vt:lpstr>Overview</vt:lpstr>
      <vt:lpstr>The First Amendment</vt:lpstr>
      <vt:lpstr>The Second Amendment</vt:lpstr>
      <vt:lpstr>The Third Amendment</vt:lpstr>
      <vt:lpstr>The Forth Amendment</vt:lpstr>
      <vt:lpstr>The Fifth Amendment</vt:lpstr>
      <vt:lpstr>The Sixth Amendment</vt:lpstr>
      <vt:lpstr>The Seventh Amendment</vt:lpstr>
      <vt:lpstr>The Eighth Amendment</vt:lpstr>
      <vt:lpstr>The Ninth Amendment</vt:lpstr>
      <vt:lpstr>The Tenth Amendment</vt:lpstr>
    </vt:vector>
  </TitlesOfParts>
  <Company>Granite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Right to Vote</dc:title>
  <dc:creator>jflanagan</dc:creator>
  <cp:lastModifiedBy>630Parent</cp:lastModifiedBy>
  <cp:revision>60</cp:revision>
  <dcterms:created xsi:type="dcterms:W3CDTF">2010-11-01T17:43:52Z</dcterms:created>
  <dcterms:modified xsi:type="dcterms:W3CDTF">2010-11-18T16:51:26Z</dcterms:modified>
</cp:coreProperties>
</file>