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66" r:id="rId5"/>
    <p:sldId id="26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3356146205711"/>
          <c:y val="9.0713733247112203E-3"/>
          <c:w val="0.76765806187705821"/>
          <c:h val="0.96265946466836716"/>
        </c:manualLayout>
      </c:layout>
      <c:pieChart>
        <c:varyColors val="1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explosion val="8"/>
          <c:dLbls>
            <c:txPr>
              <a:bodyPr/>
              <a:lstStyle/>
              <a:p>
                <a:pPr>
                  <a:defRPr sz="1400">
                    <a:latin typeface="Garamond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Sheet1!$A$1:$A$13</c:f>
              <c:strCache>
                <c:ptCount val="13"/>
                <c:pt idx="0">
                  <c:v>Temperance</c:v>
                </c:pt>
                <c:pt idx="1">
                  <c:v>Silence</c:v>
                </c:pt>
                <c:pt idx="2">
                  <c:v>Order</c:v>
                </c:pt>
                <c:pt idx="3">
                  <c:v>Resolution</c:v>
                </c:pt>
                <c:pt idx="4">
                  <c:v>Frugality</c:v>
                </c:pt>
                <c:pt idx="5">
                  <c:v>Industry</c:v>
                </c:pt>
                <c:pt idx="6">
                  <c:v>Sincerity</c:v>
                </c:pt>
                <c:pt idx="7">
                  <c:v>Justice</c:v>
                </c:pt>
                <c:pt idx="8">
                  <c:v>Moderation</c:v>
                </c:pt>
                <c:pt idx="9">
                  <c:v>Cleanliness</c:v>
                </c:pt>
                <c:pt idx="10">
                  <c:v>Tranquility</c:v>
                </c:pt>
                <c:pt idx="11">
                  <c:v>Chastity</c:v>
                </c:pt>
                <c:pt idx="12">
                  <c:v>Humility</c:v>
                </c:pt>
              </c:strCache>
            </c:strRef>
          </c:cat>
          <c:val>
            <c:numRef>
              <c:f>Sheet1!$B$1:$B$14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 w="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2F108-ABA3-4DA8-A5C4-871E1C952486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E6D0D-0907-40F6-AF9A-673FDC7A0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6D0D-0907-40F6-AF9A-673FDC7A0C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CA1D-3EB0-456F-A475-4A13E7670A4A}" type="datetimeFigureOut">
              <a:rPr lang="en-US" smtClean="0"/>
              <a:pPr/>
              <a:t>11/17/2010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029C-3D12-4C4C-ABA0-2F9395BA9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The Virtues for Moral Perfection, as Taught by Benjamin Franklin</a:t>
            </a:r>
          </a:p>
        </p:txBody>
      </p:sp>
      <p:pic>
        <p:nvPicPr>
          <p:cNvPr id="6" name="Picture 5" descr="WilkinsonTom_JohnAdams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514600"/>
            <a:ext cx="2261235" cy="338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A Look at “Humility”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Garamond" pitchFamily="18" charset="0"/>
              </a:rPr>
              <a:t>“</a:t>
            </a:r>
            <a:r>
              <a:rPr lang="en-US" dirty="0">
                <a:latin typeface="Garamond" pitchFamily="18" charset="0"/>
              </a:rPr>
              <a:t>Humility” is defined as “a humble view of one’s one importance</a:t>
            </a:r>
            <a:r>
              <a:rPr lang="en-US" dirty="0" smtClean="0">
                <a:latin typeface="Garamond" pitchFamily="18" charset="0"/>
              </a:rPr>
              <a:t>.”</a:t>
            </a:r>
          </a:p>
          <a:p>
            <a:r>
              <a:rPr lang="en-US" dirty="0">
                <a:latin typeface="Garamond" pitchFamily="18" charset="0"/>
              </a:rPr>
              <a:t>The online “Guide to the Scriptures” defines “humility” as the “condition of being meek and teachable. Humility includes recognizing our dependence upon God and desiring to submit to His will.”</a:t>
            </a:r>
          </a:p>
          <a:p>
            <a:r>
              <a:rPr lang="en-US" dirty="0">
                <a:latin typeface="Garamond" pitchFamily="18" charset="0"/>
              </a:rPr>
              <a:t>Franklin’s treatment of Humility </a:t>
            </a:r>
            <a:r>
              <a:rPr lang="en-US" dirty="0" smtClean="0">
                <a:latin typeface="Garamond" pitchFamily="18" charset="0"/>
              </a:rPr>
              <a:t>is profound…but </a:t>
            </a:r>
            <a:r>
              <a:rPr lang="en-US" dirty="0">
                <a:latin typeface="Garamond" pitchFamily="18" charset="0"/>
              </a:rPr>
              <a:t>simple: “Imitate Jesus and Socrates</a:t>
            </a:r>
            <a:r>
              <a:rPr lang="en-US" dirty="0" smtClean="0">
                <a:latin typeface="Garamond" pitchFamily="18" charset="0"/>
              </a:rPr>
              <a:t>.”</a:t>
            </a: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A Few Figures of Speech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 pitchFamily="18" charset="0"/>
              </a:rPr>
              <a:t>Each </a:t>
            </a:r>
            <a:r>
              <a:rPr lang="en-US" dirty="0">
                <a:latin typeface="Garamond" pitchFamily="18" charset="0"/>
              </a:rPr>
              <a:t>phrase is a </a:t>
            </a:r>
            <a:r>
              <a:rPr lang="en-US" i="1" dirty="0" smtClean="0">
                <a:latin typeface="Garamond" pitchFamily="18" charset="0"/>
              </a:rPr>
              <a:t>proverb</a:t>
            </a:r>
            <a:endParaRPr lang="en-US" dirty="0" smtClean="0">
              <a:latin typeface="Garamond" pitchFamily="18" charset="0"/>
            </a:endParaRPr>
          </a:p>
          <a:p>
            <a:r>
              <a:rPr lang="en-US" dirty="0">
                <a:latin typeface="Garamond" pitchFamily="18" charset="0"/>
              </a:rPr>
              <a:t>The phrase “Resolve to perform what you ought. Perform without fail what you resolve” is an example of </a:t>
            </a:r>
            <a:r>
              <a:rPr lang="en-US" i="1" dirty="0" smtClean="0">
                <a:latin typeface="Garamond" pitchFamily="18" charset="0"/>
              </a:rPr>
              <a:t>epanalepsis</a:t>
            </a:r>
            <a:endParaRPr lang="en-US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The </a:t>
            </a:r>
            <a:r>
              <a:rPr lang="en-US" dirty="0">
                <a:latin typeface="Garamond" pitchFamily="18" charset="0"/>
              </a:rPr>
              <a:t>phrase “…and, if you speak, speak accordingly” is an example of </a:t>
            </a:r>
            <a:r>
              <a:rPr lang="en-US" i="1" dirty="0" smtClean="0">
                <a:latin typeface="Garamond" pitchFamily="18" charset="0"/>
              </a:rPr>
              <a:t>anadipolsis</a:t>
            </a:r>
            <a:endParaRPr lang="en-US" dirty="0" smtClean="0">
              <a:latin typeface="Garamond" pitchFamily="18" charset="0"/>
            </a:endParaRPr>
          </a:p>
          <a:p>
            <a:r>
              <a:rPr lang="en-US" dirty="0">
                <a:latin typeface="Garamond" pitchFamily="18" charset="0"/>
              </a:rPr>
              <a:t>The phrase “Imitate Jesus and Socrates” is an example of </a:t>
            </a:r>
            <a:r>
              <a:rPr lang="en-US" i="1" dirty="0" smtClean="0">
                <a:latin typeface="Garamond" pitchFamily="18" charset="0"/>
              </a:rPr>
              <a:t>meiosis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(or understatement)</a:t>
            </a: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aramond" pitchFamily="18" charset="0"/>
              </a:rPr>
              <a:t>Aphorisms</a:t>
            </a:r>
            <a:endParaRPr lang="en-US" i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aramond" pitchFamily="18" charset="0"/>
              </a:rPr>
              <a:t>“Eat </a:t>
            </a:r>
            <a:r>
              <a:rPr lang="en-US" dirty="0">
                <a:latin typeface="Garamond" pitchFamily="18" charset="0"/>
              </a:rPr>
              <a:t>not to </a:t>
            </a:r>
            <a:r>
              <a:rPr lang="en-US" dirty="0" smtClean="0">
                <a:latin typeface="Garamond" pitchFamily="18" charset="0"/>
              </a:rPr>
              <a:t>dulness.”</a:t>
            </a:r>
          </a:p>
          <a:p>
            <a:r>
              <a:rPr lang="en-US" dirty="0" smtClean="0">
                <a:latin typeface="Garamond" pitchFamily="18" charset="0"/>
              </a:rPr>
              <a:t>“</a:t>
            </a:r>
            <a:r>
              <a:rPr lang="en-US" dirty="0">
                <a:latin typeface="Garamond" pitchFamily="18" charset="0"/>
              </a:rPr>
              <a:t>Avoid trifling </a:t>
            </a:r>
            <a:r>
              <a:rPr lang="en-US" dirty="0" smtClean="0">
                <a:latin typeface="Garamond" pitchFamily="18" charset="0"/>
              </a:rPr>
              <a:t>conversations.”</a:t>
            </a:r>
          </a:p>
          <a:p>
            <a:r>
              <a:rPr lang="en-US" dirty="0" smtClean="0">
                <a:latin typeface="Garamond" pitchFamily="18" charset="0"/>
              </a:rPr>
              <a:t>“Waste nothing</a:t>
            </a:r>
            <a:r>
              <a:rPr lang="en-US" dirty="0">
                <a:latin typeface="Garamond" pitchFamily="18" charset="0"/>
              </a:rPr>
              <a:t>.</a:t>
            </a:r>
            <a:r>
              <a:rPr lang="en-US" dirty="0" smtClean="0">
                <a:latin typeface="Garamond" pitchFamily="18" charset="0"/>
              </a:rPr>
              <a:t>”</a:t>
            </a:r>
          </a:p>
          <a:p>
            <a:r>
              <a:rPr lang="en-US" dirty="0" smtClean="0">
                <a:latin typeface="Garamond" pitchFamily="18" charset="0"/>
              </a:rPr>
              <a:t>“</a:t>
            </a:r>
            <a:r>
              <a:rPr lang="en-US" dirty="0">
                <a:latin typeface="Garamond" pitchFamily="18" charset="0"/>
              </a:rPr>
              <a:t>Lose no </a:t>
            </a:r>
            <a:r>
              <a:rPr lang="en-US" dirty="0" smtClean="0">
                <a:latin typeface="Garamond" pitchFamily="18" charset="0"/>
              </a:rPr>
              <a:t>time.”</a:t>
            </a:r>
          </a:p>
          <a:p>
            <a:r>
              <a:rPr lang="en-US" dirty="0" smtClean="0">
                <a:latin typeface="Garamond" pitchFamily="18" charset="0"/>
              </a:rPr>
              <a:t>“</a:t>
            </a:r>
            <a:r>
              <a:rPr lang="en-US" dirty="0">
                <a:latin typeface="Garamond" pitchFamily="18" charset="0"/>
              </a:rPr>
              <a:t>Use no hurtful </a:t>
            </a:r>
            <a:r>
              <a:rPr lang="en-US" dirty="0" smtClean="0">
                <a:latin typeface="Garamond" pitchFamily="18" charset="0"/>
              </a:rPr>
              <a:t>deceit.”</a:t>
            </a:r>
          </a:p>
          <a:p>
            <a:r>
              <a:rPr lang="en-US" dirty="0" smtClean="0">
                <a:latin typeface="Garamond" pitchFamily="18" charset="0"/>
              </a:rPr>
              <a:t>“</a:t>
            </a:r>
            <a:r>
              <a:rPr lang="en-US" dirty="0">
                <a:latin typeface="Garamond" pitchFamily="18" charset="0"/>
              </a:rPr>
              <a:t>Avoid </a:t>
            </a:r>
            <a:r>
              <a:rPr lang="en-US" dirty="0" smtClean="0">
                <a:latin typeface="Garamond" pitchFamily="18" charset="0"/>
              </a:rPr>
              <a:t>extremes.”</a:t>
            </a:r>
          </a:p>
          <a:p>
            <a:r>
              <a:rPr lang="en-US" dirty="0" smtClean="0">
                <a:latin typeface="Garamond" pitchFamily="18" charset="0"/>
              </a:rPr>
              <a:t>“Imitate </a:t>
            </a:r>
            <a:r>
              <a:rPr lang="en-US" dirty="0">
                <a:latin typeface="Garamond" pitchFamily="18" charset="0"/>
              </a:rPr>
              <a:t>Jesus and </a:t>
            </a:r>
            <a:r>
              <a:rPr lang="en-US" dirty="0" smtClean="0">
                <a:latin typeface="Garamond" pitchFamily="18" charset="0"/>
              </a:rPr>
              <a:t>Socrates.”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These phrases are </a:t>
            </a:r>
            <a:r>
              <a:rPr lang="en-US" dirty="0" smtClean="0">
                <a:latin typeface="Garamond" pitchFamily="18" charset="0"/>
              </a:rPr>
              <a:t>laconic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These are </a:t>
            </a:r>
            <a:r>
              <a:rPr lang="en-US" dirty="0" smtClean="0">
                <a:latin typeface="Garamond" pitchFamily="18" charset="0"/>
              </a:rPr>
              <a:t>memorable </a:t>
            </a:r>
            <a:r>
              <a:rPr lang="en-US" dirty="0">
                <a:latin typeface="Garamond" pitchFamily="18" charset="0"/>
              </a:rPr>
              <a:t>statements of </a:t>
            </a:r>
            <a:r>
              <a:rPr lang="en-US" dirty="0" smtClean="0">
                <a:latin typeface="Garamond" pitchFamily="18" charset="0"/>
              </a:rPr>
              <a:t>opinion</a:t>
            </a: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Conclusions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hangingPunct="0"/>
            <a:r>
              <a:rPr lang="en-US" dirty="0" smtClean="0">
                <a:latin typeface="Garamond" pitchFamily="18" charset="0"/>
              </a:rPr>
              <a:t>Franklin’s prose is…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Correct</a:t>
            </a:r>
            <a:endParaRPr lang="en-US" dirty="0" smtClean="0">
              <a:latin typeface="Garamond" pitchFamily="18" charset="0"/>
            </a:endParaRPr>
          </a:p>
          <a:p>
            <a:pPr lvl="1" hangingPunct="0"/>
            <a:r>
              <a:rPr lang="en-US" dirty="0" smtClean="0">
                <a:latin typeface="Garamond" pitchFamily="18" charset="0"/>
              </a:rPr>
              <a:t>Complete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Appropriate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Distinct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Brief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Clear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Common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Instructive, inspiring, and delightful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Charming and sublime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Without hyperbole, metaphor, or excessive adornment</a:t>
            </a:r>
          </a:p>
          <a:p>
            <a:pPr lvl="1" hangingPunct="0"/>
            <a:r>
              <a:rPr lang="en-US" dirty="0" smtClean="0">
                <a:latin typeface="Garamond" pitchFamily="18" charset="0"/>
              </a:rPr>
              <a:t>Strong, not weak</a:t>
            </a:r>
          </a:p>
          <a:p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Garamond" pitchFamily="18" charset="0"/>
              </a:rPr>
              <a:t>Any Questions?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5" name="Picture 4" descr="_MG_3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77724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itchFamily="18" charset="0"/>
              </a:rPr>
              <a:t>The Words of the Rhetorician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92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b="1" dirty="0">
                <a:latin typeface="Garamond" pitchFamily="18" charset="0"/>
              </a:rPr>
              <a:t>1. Temperance</a:t>
            </a:r>
          </a:p>
          <a:p>
            <a:pPr>
              <a:buNone/>
            </a:pPr>
            <a:r>
              <a:rPr lang="en-US" sz="1500" b="1" dirty="0">
                <a:latin typeface="Garamond" pitchFamily="18" charset="0"/>
              </a:rPr>
              <a:t>Eat not to dulness. Drink not to elevation.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2</a:t>
            </a:r>
            <a:r>
              <a:rPr lang="en-US" sz="1500" b="1" dirty="0">
                <a:latin typeface="Garamond" pitchFamily="18" charset="0"/>
              </a:rPr>
              <a:t>. Silence</a:t>
            </a:r>
          </a:p>
          <a:p>
            <a:pPr>
              <a:buNone/>
            </a:pPr>
            <a:r>
              <a:rPr lang="en-US" sz="1500" b="1" dirty="0">
                <a:latin typeface="Garamond" pitchFamily="18" charset="0"/>
              </a:rPr>
              <a:t>Speak not but what may benefit others or yourself. Avoid trifling conversations.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3</a:t>
            </a:r>
            <a:r>
              <a:rPr lang="en-US" sz="1500" b="1" dirty="0">
                <a:latin typeface="Garamond" pitchFamily="18" charset="0"/>
              </a:rPr>
              <a:t>. Order</a:t>
            </a:r>
          </a:p>
          <a:p>
            <a:pPr>
              <a:buNone/>
            </a:pPr>
            <a:r>
              <a:rPr lang="en-US" sz="1500" b="1" dirty="0">
                <a:latin typeface="Garamond" pitchFamily="18" charset="0"/>
              </a:rPr>
              <a:t>Let all your things have their places. Let each part of your business have its time.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4</a:t>
            </a:r>
            <a:r>
              <a:rPr lang="en-US" sz="1500" b="1" dirty="0">
                <a:latin typeface="Garamond" pitchFamily="18" charset="0"/>
              </a:rPr>
              <a:t>. Resolution</a:t>
            </a:r>
          </a:p>
          <a:p>
            <a:pPr>
              <a:buNone/>
            </a:pPr>
            <a:r>
              <a:rPr lang="en-US" sz="1500" b="1" dirty="0">
                <a:latin typeface="Garamond" pitchFamily="18" charset="0"/>
              </a:rPr>
              <a:t>Resolve to perform what you ought. Perform without fail what you resolve.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5</a:t>
            </a:r>
            <a:r>
              <a:rPr lang="en-US" sz="1500" b="1" dirty="0">
                <a:latin typeface="Garamond" pitchFamily="18" charset="0"/>
              </a:rPr>
              <a:t>. Frugality</a:t>
            </a:r>
          </a:p>
          <a:p>
            <a:pPr>
              <a:buNone/>
            </a:pPr>
            <a:r>
              <a:rPr lang="en-US" sz="1500" b="1" dirty="0">
                <a:latin typeface="Garamond" pitchFamily="18" charset="0"/>
              </a:rPr>
              <a:t>Make no expense but to do good to others or yourself; i.e., waste nothing.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6</a:t>
            </a:r>
            <a:r>
              <a:rPr lang="en-US" sz="1500" b="1" dirty="0">
                <a:latin typeface="Garamond" pitchFamily="18" charset="0"/>
              </a:rPr>
              <a:t>. Industry</a:t>
            </a:r>
          </a:p>
          <a:p>
            <a:pPr>
              <a:buNone/>
            </a:pPr>
            <a:r>
              <a:rPr lang="en-US" sz="1500" b="1" dirty="0">
                <a:latin typeface="Garamond" pitchFamily="18" charset="0"/>
              </a:rPr>
              <a:t>Lose no time. Be always employed in something useful. Cut off all unnecessary actions</a:t>
            </a:r>
            <a:r>
              <a:rPr lang="en-US" sz="1500" b="1" dirty="0" smtClean="0">
                <a:latin typeface="Garamond" pitchFamily="18" charset="0"/>
              </a:rPr>
              <a:t>.</a:t>
            </a:r>
          </a:p>
          <a:p>
            <a:pPr>
              <a:buNone/>
            </a:pPr>
            <a:endParaRPr lang="en-US" sz="1500" b="1" dirty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7. Sincerity</a:t>
            </a: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Use no hurtful deceit. Think innocently and justly; and, if you speak, speak accordingly.</a:t>
            </a:r>
          </a:p>
          <a:p>
            <a:pPr>
              <a:buNone/>
            </a:pPr>
            <a:endParaRPr lang="en-US" sz="1500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itchFamily="18" charset="0"/>
              </a:rPr>
              <a:t>The Words of the Rhetorician [2]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8. Justice</a:t>
            </a: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Wrong none by doing injuries or omitting the benefits that are your duty.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9. Moderation</a:t>
            </a: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Avoid extremes. Forbear resenting injuries so much as you think they deserve.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10. Cleanliness</a:t>
            </a: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Tolerate no uncleanness in body, clothes or habitation.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11. Tranquility</a:t>
            </a: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Be not disturbed at trifles or at accidents common or unavoidable.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12. Chastity</a:t>
            </a: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Rarely use venery but for health or offspring—never to dulness, weakness, or the injury of your own or another’s peace or reputation.</a:t>
            </a:r>
          </a:p>
          <a:p>
            <a:pPr>
              <a:buNone/>
            </a:pPr>
            <a:endParaRPr lang="en-US" sz="15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13. Humility</a:t>
            </a:r>
          </a:p>
          <a:p>
            <a:pPr>
              <a:buNone/>
            </a:pPr>
            <a:r>
              <a:rPr lang="en-US" sz="1500" b="1" dirty="0" smtClean="0">
                <a:latin typeface="Garamond" pitchFamily="18" charset="0"/>
              </a:rPr>
              <a:t>Imitate Jesus and Socrates.</a:t>
            </a:r>
            <a:endParaRPr lang="en-US" sz="1500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A Little Colometry…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Temperance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Eat not to dulness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Drink not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elevation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Frugality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Make no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expense	but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do good to others or yourself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i.e. waste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nothing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Sincerity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Use no hurtful deceit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Think innocently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justly	and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if you speak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         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		speak accordingly</a:t>
            </a: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1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2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2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42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42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2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33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33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33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33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4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3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A Little More Colometry…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Cleanliness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Tolerate no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uncleanness	in	body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   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		    	clothes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		or    	habitation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hangingPunc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Chastity</a:t>
            </a:r>
          </a:p>
          <a:p>
            <a:pPr hangingPunc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Rarely use venery	but for health or offspring</a:t>
            </a:r>
          </a:p>
          <a:p>
            <a:pPr hangingPunc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     never to	dulness</a:t>
            </a:r>
          </a:p>
          <a:p>
            <a:pPr hangingPunc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				weakness</a:t>
            </a:r>
          </a:p>
          <a:p>
            <a:pPr hangingPunc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     or 		the injury of your own or another’s peace or reputation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Humility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Imitate Jesus and Socrates</a:t>
            </a: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8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9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6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6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6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6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26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33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1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1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1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Order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latin typeface="Garamond" pitchFamily="18" charset="0"/>
              </a:rPr>
              <a:t>1. Temperance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2. Silence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3. Order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4. Resolution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5. Frugality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6. Industry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7. Sincerity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8. Justice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9. Moderation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10. Cleanliness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11. Tranquility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12. Chastity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13. </a:t>
            </a:r>
            <a:r>
              <a:rPr lang="en-US" dirty="0" smtClean="0">
                <a:latin typeface="Garamond" pitchFamily="18" charset="0"/>
              </a:rPr>
              <a:t>Humility</a:t>
            </a: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Moral Perfection</a:t>
            </a:r>
            <a:endParaRPr lang="en-US" dirty="0">
              <a:latin typeface="Garamond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79228" y="93428"/>
          <a:ext cx="7585544" cy="667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Verb Usage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latin typeface="Garamond" pitchFamily="18" charset="0"/>
              </a:rPr>
              <a:t>1. “Eat not…. Drink not….”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2. “Speak not…. Avoid….”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3. “Let…. Let….”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4. “Resolve…. Perform….”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5. “Make no…. …waste nothing.”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6. “Lose no…. Be always employed…. Cut off….”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7. “Use no…. Think…speak….”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8. “Wrong….”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9. “Avoid…. Forbear….”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10. “Tolerate no….”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11. “Be not….”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12. “Rarely use….”</a:t>
            </a:r>
          </a:p>
          <a:p>
            <a:pPr>
              <a:buNone/>
            </a:pPr>
            <a:r>
              <a:rPr lang="en-US" dirty="0">
                <a:latin typeface="Garamond" pitchFamily="18" charset="0"/>
              </a:rPr>
              <a:t>13. “Imitate</a:t>
            </a:r>
            <a:r>
              <a:rPr lang="en-US" dirty="0" smtClean="0">
                <a:latin typeface="Garamond" pitchFamily="18" charset="0"/>
              </a:rPr>
              <a:t>….”</a:t>
            </a: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Diction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aramond" pitchFamily="18" charset="0"/>
              </a:rPr>
              <a:t>“</a:t>
            </a:r>
            <a:r>
              <a:rPr lang="en-US" dirty="0">
                <a:latin typeface="Garamond" pitchFamily="18" charset="0"/>
              </a:rPr>
              <a:t>Temperance” is defined as “abstinence from alcoholic drink</a:t>
            </a:r>
            <a:r>
              <a:rPr lang="en-US" dirty="0" smtClean="0">
                <a:latin typeface="Garamond" pitchFamily="18" charset="0"/>
              </a:rPr>
              <a:t>.”</a:t>
            </a:r>
          </a:p>
          <a:p>
            <a:r>
              <a:rPr lang="en-US" dirty="0" smtClean="0">
                <a:latin typeface="Garamond" pitchFamily="18" charset="0"/>
              </a:rPr>
              <a:t>“Moderation” is defined as “the avoidance of extremes in one’s actions or opinions” and “the process of moderating.”</a:t>
            </a:r>
          </a:p>
          <a:p>
            <a:r>
              <a:rPr lang="en-US" dirty="0">
                <a:latin typeface="Garamond" pitchFamily="18" charset="0"/>
              </a:rPr>
              <a:t>“Chastity” is defined as “the practice of refraining from sexual intercourse</a:t>
            </a:r>
            <a:r>
              <a:rPr lang="en-US" dirty="0" smtClean="0">
                <a:latin typeface="Garamond" pitchFamily="18" charset="0"/>
              </a:rPr>
              <a:t>.”</a:t>
            </a:r>
          </a:p>
          <a:p>
            <a:r>
              <a:rPr lang="en-US" dirty="0" smtClean="0">
                <a:latin typeface="Garamond" pitchFamily="18" charset="0"/>
              </a:rPr>
              <a:t>Franklin </a:t>
            </a:r>
            <a:r>
              <a:rPr lang="en-US" dirty="0">
                <a:latin typeface="Garamond" pitchFamily="18" charset="0"/>
              </a:rPr>
              <a:t>used the word “</a:t>
            </a:r>
            <a:r>
              <a:rPr lang="en-US" dirty="0" smtClean="0">
                <a:latin typeface="Garamond" pitchFamily="18" charset="0"/>
              </a:rPr>
              <a:t>venery,” which is </a:t>
            </a:r>
            <a:r>
              <a:rPr lang="en-US" dirty="0">
                <a:latin typeface="Garamond" pitchFamily="18" charset="0"/>
              </a:rPr>
              <a:t>defined as “sexual indulgence.”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712</Words>
  <Application>Microsoft Office PowerPoint</Application>
  <PresentationFormat>On-screen Show (4:3)</PresentationFormat>
  <Paragraphs>143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Virtues for Moral Perfection, as Taught by Benjamin Franklin</vt:lpstr>
      <vt:lpstr>The Words of the Rhetorician</vt:lpstr>
      <vt:lpstr>The Words of the Rhetorician [2]</vt:lpstr>
      <vt:lpstr>A Little Colometry…</vt:lpstr>
      <vt:lpstr>A Little More Colometry…</vt:lpstr>
      <vt:lpstr>Order</vt:lpstr>
      <vt:lpstr>Moral Perfection</vt:lpstr>
      <vt:lpstr>Verb Usage</vt:lpstr>
      <vt:lpstr>Diction</vt:lpstr>
      <vt:lpstr>A Look at “Humility”</vt:lpstr>
      <vt:lpstr>A Few Figures of Speech</vt:lpstr>
      <vt:lpstr>Aphorisms</vt:lpstr>
      <vt:lpstr>Conclusions</vt:lpstr>
      <vt:lpstr>Any Questions?</vt:lpstr>
    </vt:vector>
  </TitlesOfParts>
  <Company>BYU-Idaho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Virtues for Moral Perfection, as Taught by Benjamin Franklin</dc:title>
  <dc:creator>mcktech</dc:creator>
  <cp:lastModifiedBy>630, parent</cp:lastModifiedBy>
  <cp:revision>26</cp:revision>
  <dcterms:created xsi:type="dcterms:W3CDTF">2009-12-12T22:13:54Z</dcterms:created>
  <dcterms:modified xsi:type="dcterms:W3CDTF">2010-11-17T21:12:03Z</dcterms:modified>
</cp:coreProperties>
</file>